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notesMasterIdLst>
    <p:notesMasterId r:id="rId17"/>
  </p:notesMasterIdLst>
  <p:sldIdLst>
    <p:sldId id="365" r:id="rId4"/>
    <p:sldId id="366" r:id="rId5"/>
    <p:sldId id="417" r:id="rId6"/>
    <p:sldId id="430" r:id="rId7"/>
    <p:sldId id="431" r:id="rId8"/>
    <p:sldId id="429" r:id="rId9"/>
    <p:sldId id="432" r:id="rId10"/>
    <p:sldId id="433" r:id="rId11"/>
    <p:sldId id="434" r:id="rId12"/>
    <p:sldId id="435" r:id="rId13"/>
    <p:sldId id="440" r:id="rId14"/>
    <p:sldId id="441" r:id="rId15"/>
    <p:sldId id="33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6459E-03E3-4C25-9329-103BAE7B5D3E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0112-98B8-412D-BADB-51F0D605E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62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ABB134F0-F6B6-1C42-53A5-72689A6C21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2775E38-4667-48E2-96D4-EDF76F46CA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350BA1-230A-07F0-AD08-8FD86AAE1E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2A4F56-77DA-4E55-9094-9A5CE7233D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62E54E3D-2FBC-E26A-87D5-3EC285BFF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C5B47D76-D300-A8A1-11B2-FEFA67820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25DD0-0F7C-4464-DDFA-01E5991D40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A5A8E4-C429-4789-A723-8857111EA2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E2D00387-267B-3257-8787-43A1BA62CD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DC3D4868-7F53-FCF6-0BDD-8895C0799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9A243-B452-4B45-C92D-46515CFC3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D85A31-AE09-40FF-97DF-F974412601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6420F36-6F56-B513-FC1A-37439729CA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8FC53DC-1022-8EED-3B11-D54AB4B98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B818A-DD63-96DE-4326-1493622B9F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E08B5-2406-4E46-AF8E-9A300DC756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DACAB3B-3F59-C1D0-BBD2-6ACF21D25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F95B9B5-7AB6-03E6-011E-675AD52A7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451AC-B781-0E05-A80C-58EC2F644B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13A143-37B5-4DC6-BA8A-E55BF035004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1D46B58-0F14-A330-C08D-72F2C8BBF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4337530E-B6BB-280F-21FF-772CD67E3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2041C-7FEB-A7DA-44BE-15E41733C3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F81E41-8525-4E65-84EA-A314F286E1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E42F4A6B-8971-701C-EB17-21CEA45E37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CBBBDBC-3547-BB4B-90BC-A265A3891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B6B10-56AD-CE92-7CB4-A2E984906E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F17EDA-BD01-454A-A0D0-9370B25ADD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F9128FE4-5164-9071-FC91-9D3ABF3201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9D564B8-309E-C293-21AC-9A113B4BD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9C56A-9098-050A-6378-7C9DF06285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01E8C4-EFB9-4470-963A-0A6E47FC03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F17DD153-48ED-B245-DB80-8B36C4672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DEC93E85-1D16-D70A-F073-B30F3FB51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06167-9F78-D952-6715-5623BCE885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63F827-F021-468A-B161-0C25605418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8EDAB1FC-5057-8C57-CBA3-F52ECA357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1F7BF06E-4245-4414-9B50-6D7DFFD19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02343-C008-39E6-953F-9D045E8E4E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655594-1F7E-4B09-88DB-A56944A697E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AAACADF8-12A8-BFB0-6487-C34A91AF57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770A072-24A6-3AFC-AA3D-7731A4CB8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A6E78-657F-19E8-28A4-4508AAC3F0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498B8C6-CBB7-4656-86E4-7D53C29525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4474A-7925-C72F-57E5-9F8393AB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E48FC-286E-4296-87C9-3200F662A5A4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C966C-7242-3EF4-C753-95F594FD5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85619-9C03-1EEB-CFCC-67B06422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825D-421A-4F57-BA38-92DDECA04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32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26F2C-3402-D6CD-D2E9-9FB731957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36D59-56D5-4FA0-9194-E4A52C8FC4A8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4BE54-5A30-DFD9-EF21-B52785B2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D9119-F9D2-C2C9-46EE-D0F56910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4DA2-0A20-45D8-8C14-0D8E6D8AA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73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1900" y="274638"/>
            <a:ext cx="2745317" cy="5872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8"/>
            <a:ext cx="8039100" cy="58721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45897-E0BA-0947-4346-2FFFB9DDE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3A3E-994E-4EA9-A851-FE3A7F69A995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CCCD1-D76D-951E-D0C3-B37CD1AD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822B2-4A5C-FFF1-C063-EF7F19A06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3E54-7AB1-4CF9-B5D2-1F4B907C33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1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54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7E5AACB6-25FE-C807-DDD6-7190BE7D737B}"/>
              </a:ext>
            </a:extLst>
          </p:cNvPr>
          <p:cNvSpPr/>
          <p:nvPr/>
        </p:nvSpPr>
        <p:spPr>
          <a:xfrm>
            <a:off x="304800" y="228600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7F072B21-24BB-4C27-0FDE-F76BA5FB5E0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2575" y="5354638"/>
            <a:ext cx="11630025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A0CEBB7E-751C-F956-A026-847D14A6F7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45362813 h 640"/>
                <a:gd name="T6" fmla="*/ 2147483646 w 2706"/>
                <a:gd name="T7" fmla="*/ 95765938 h 640"/>
                <a:gd name="T8" fmla="*/ 2147483646 w 2706"/>
                <a:gd name="T9" fmla="*/ 151209375 h 640"/>
                <a:gd name="T10" fmla="*/ 2147483646 w 2706"/>
                <a:gd name="T11" fmla="*/ 206652813 h 640"/>
                <a:gd name="T12" fmla="*/ 2147483646 w 2706"/>
                <a:gd name="T13" fmla="*/ 272176875 h 640"/>
                <a:gd name="T14" fmla="*/ 2147483646 w 2706"/>
                <a:gd name="T15" fmla="*/ 337700938 h 640"/>
                <a:gd name="T16" fmla="*/ 2147483646 w 2706"/>
                <a:gd name="T17" fmla="*/ 413305625 h 640"/>
                <a:gd name="T18" fmla="*/ 2147483646 w 2706"/>
                <a:gd name="T19" fmla="*/ 488910313 h 640"/>
                <a:gd name="T20" fmla="*/ 2147483646 w 2706"/>
                <a:gd name="T21" fmla="*/ 488910313 h 640"/>
                <a:gd name="T22" fmla="*/ 2147483646 w 2706"/>
                <a:gd name="T23" fmla="*/ 635079375 h 640"/>
                <a:gd name="T24" fmla="*/ 2147483646 w 2706"/>
                <a:gd name="T25" fmla="*/ 766127500 h 640"/>
                <a:gd name="T26" fmla="*/ 2147483646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6 w 2706"/>
                <a:gd name="T55" fmla="*/ 1592738750 h 640"/>
                <a:gd name="T56" fmla="*/ 2147483646 w 2706"/>
                <a:gd name="T57" fmla="*/ 1602819375 h 640"/>
                <a:gd name="T58" fmla="*/ 2147483646 w 2706"/>
                <a:gd name="T59" fmla="*/ 1607859688 h 640"/>
                <a:gd name="T60" fmla="*/ 2147483646 w 2706"/>
                <a:gd name="T61" fmla="*/ 1612900000 h 640"/>
                <a:gd name="T62" fmla="*/ 2147483646 w 2706"/>
                <a:gd name="T63" fmla="*/ 1612900000 h 640"/>
                <a:gd name="T64" fmla="*/ 2147483646 w 2706"/>
                <a:gd name="T65" fmla="*/ 1607859688 h 640"/>
                <a:gd name="T66" fmla="*/ 2147483646 w 2706"/>
                <a:gd name="T67" fmla="*/ 1602819375 h 640"/>
                <a:gd name="T68" fmla="*/ 2147483646 w 2706"/>
                <a:gd name="T69" fmla="*/ 1592738750 h 640"/>
                <a:gd name="T70" fmla="*/ 2147483646 w 2706"/>
                <a:gd name="T71" fmla="*/ 1577617813 h 640"/>
                <a:gd name="T72" fmla="*/ 2147483646 w 2706"/>
                <a:gd name="T73" fmla="*/ 1562496875 h 640"/>
                <a:gd name="T74" fmla="*/ 2147483646 w 2706"/>
                <a:gd name="T75" fmla="*/ 1542335625 h 640"/>
                <a:gd name="T76" fmla="*/ 2147483646 w 2706"/>
                <a:gd name="T77" fmla="*/ 1517134063 h 640"/>
                <a:gd name="T78" fmla="*/ 2147483646 w 2706"/>
                <a:gd name="T79" fmla="*/ 1491932500 h 640"/>
                <a:gd name="T80" fmla="*/ 2147483646 w 2706"/>
                <a:gd name="T81" fmla="*/ 1461690625 h 640"/>
                <a:gd name="T82" fmla="*/ 2147483646 w 2706"/>
                <a:gd name="T83" fmla="*/ 1431448750 h 640"/>
                <a:gd name="T84" fmla="*/ 2147483646 w 2706"/>
                <a:gd name="T85" fmla="*/ 1396166563 h 640"/>
                <a:gd name="T86" fmla="*/ 2147483646 w 2706"/>
                <a:gd name="T87" fmla="*/ 1360884375 h 640"/>
                <a:gd name="T88" fmla="*/ 2147483646 w 2706"/>
                <a:gd name="T89" fmla="*/ 1320561875 h 640"/>
                <a:gd name="T90" fmla="*/ 2147483646 w 2706"/>
                <a:gd name="T91" fmla="*/ 1280239375 h 640"/>
                <a:gd name="T92" fmla="*/ 2147483646 w 2706"/>
                <a:gd name="T93" fmla="*/ 1234876563 h 640"/>
                <a:gd name="T94" fmla="*/ 2147483646 w 2706"/>
                <a:gd name="T95" fmla="*/ 1189513750 h 640"/>
                <a:gd name="T96" fmla="*/ 2147483646 w 2706"/>
                <a:gd name="T97" fmla="*/ 1088707500 h 640"/>
                <a:gd name="T98" fmla="*/ 2147483646 w 2706"/>
                <a:gd name="T99" fmla="*/ 982860938 h 640"/>
                <a:gd name="T100" fmla="*/ 2147483646 w 2706"/>
                <a:gd name="T101" fmla="*/ 982860938 h 640"/>
                <a:gd name="T102" fmla="*/ 2147483646 w 2706"/>
                <a:gd name="T103" fmla="*/ 977820625 h 640"/>
                <a:gd name="T104" fmla="*/ 2147483646 w 2706"/>
                <a:gd name="T105" fmla="*/ 977820625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A9E40BEC-2AA1-1E5A-3F86-15806FA3A1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1799391563 h 762"/>
                <a:gd name="T2" fmla="*/ 2147483646 w 5216"/>
                <a:gd name="T3" fmla="*/ 1728827188 h 762"/>
                <a:gd name="T4" fmla="*/ 2147483646 w 5216"/>
                <a:gd name="T5" fmla="*/ 1537295313 h 762"/>
                <a:gd name="T6" fmla="*/ 2147483646 w 5216"/>
                <a:gd name="T7" fmla="*/ 1280239375 h 762"/>
                <a:gd name="T8" fmla="*/ 2147483646 w 5216"/>
                <a:gd name="T9" fmla="*/ 942538438 h 762"/>
                <a:gd name="T10" fmla="*/ 2147483646 w 5216"/>
                <a:gd name="T11" fmla="*/ 745966250 h 762"/>
                <a:gd name="T12" fmla="*/ 2147483646 w 5216"/>
                <a:gd name="T13" fmla="*/ 594756875 h 762"/>
                <a:gd name="T14" fmla="*/ 2147483646 w 5216"/>
                <a:gd name="T15" fmla="*/ 463708750 h 762"/>
                <a:gd name="T16" fmla="*/ 2147483646 w 5216"/>
                <a:gd name="T17" fmla="*/ 352821875 h 762"/>
                <a:gd name="T18" fmla="*/ 2147483646 w 5216"/>
                <a:gd name="T19" fmla="*/ 257055938 h 762"/>
                <a:gd name="T20" fmla="*/ 2147483646 w 5216"/>
                <a:gd name="T21" fmla="*/ 181451250 h 762"/>
                <a:gd name="T22" fmla="*/ 2147483646 w 5216"/>
                <a:gd name="T23" fmla="*/ 70564375 h 762"/>
                <a:gd name="T24" fmla="*/ 2147483646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6 w 5216"/>
                <a:gd name="T39" fmla="*/ 529232813 h 762"/>
                <a:gd name="T40" fmla="*/ 2147483646 w 5216"/>
                <a:gd name="T41" fmla="*/ 745966250 h 762"/>
                <a:gd name="T42" fmla="*/ 2147483646 w 5216"/>
                <a:gd name="T43" fmla="*/ 952619063 h 762"/>
                <a:gd name="T44" fmla="*/ 2147483646 w 5216"/>
                <a:gd name="T45" fmla="*/ 1300400625 h 762"/>
                <a:gd name="T46" fmla="*/ 2147483646 w 5216"/>
                <a:gd name="T47" fmla="*/ 1441529375 h 762"/>
                <a:gd name="T48" fmla="*/ 2147483646 w 5216"/>
                <a:gd name="T49" fmla="*/ 1562496875 h 762"/>
                <a:gd name="T50" fmla="*/ 2147483646 w 5216"/>
                <a:gd name="T51" fmla="*/ 1668343438 h 762"/>
                <a:gd name="T52" fmla="*/ 2147483646 w 5216"/>
                <a:gd name="T53" fmla="*/ 1748988438 h 762"/>
                <a:gd name="T54" fmla="*/ 2147483646 w 5216"/>
                <a:gd name="T55" fmla="*/ 1819552813 h 762"/>
                <a:gd name="T56" fmla="*/ 2147483646 w 5216"/>
                <a:gd name="T57" fmla="*/ 1864915625 h 762"/>
                <a:gd name="T58" fmla="*/ 2147483646 w 5216"/>
                <a:gd name="T59" fmla="*/ 1900197813 h 762"/>
                <a:gd name="T60" fmla="*/ 2147483646 w 5216"/>
                <a:gd name="T61" fmla="*/ 1920359063 h 762"/>
                <a:gd name="T62" fmla="*/ 2147483646 w 5216"/>
                <a:gd name="T63" fmla="*/ 1920359063 h 762"/>
                <a:gd name="T64" fmla="*/ 2147483646 w 5216"/>
                <a:gd name="T65" fmla="*/ 1910278438 h 762"/>
                <a:gd name="T66" fmla="*/ 2147483646 w 5216"/>
                <a:gd name="T67" fmla="*/ 1885076875 h 762"/>
                <a:gd name="T68" fmla="*/ 2147483646 w 5216"/>
                <a:gd name="T69" fmla="*/ 1844754375 h 762"/>
                <a:gd name="T70" fmla="*/ 2147483646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C70CA6D0-3D91-D069-C661-B3B7B9573D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6 w 5144"/>
                <a:gd name="T25" fmla="*/ 0 h 694"/>
                <a:gd name="T26" fmla="*/ 2147483646 w 5144"/>
                <a:gd name="T27" fmla="*/ 5040313 h 694"/>
                <a:gd name="T28" fmla="*/ 2147483646 w 5144"/>
                <a:gd name="T29" fmla="*/ 15120938 h 694"/>
                <a:gd name="T30" fmla="*/ 2147483646 w 5144"/>
                <a:gd name="T31" fmla="*/ 35282188 h 694"/>
                <a:gd name="T32" fmla="*/ 2147483646 w 5144"/>
                <a:gd name="T33" fmla="*/ 60483750 h 694"/>
                <a:gd name="T34" fmla="*/ 2147483646 w 5144"/>
                <a:gd name="T35" fmla="*/ 100806250 h 694"/>
                <a:gd name="T36" fmla="*/ 2147483646 w 5144"/>
                <a:gd name="T37" fmla="*/ 146169063 h 694"/>
                <a:gd name="T38" fmla="*/ 2147483646 w 5144"/>
                <a:gd name="T39" fmla="*/ 201612500 h 694"/>
                <a:gd name="T40" fmla="*/ 2147483646 w 5144"/>
                <a:gd name="T41" fmla="*/ 267136563 h 694"/>
                <a:gd name="T42" fmla="*/ 2147483646 w 5144"/>
                <a:gd name="T43" fmla="*/ 347781563 h 694"/>
                <a:gd name="T44" fmla="*/ 2147483646 w 5144"/>
                <a:gd name="T45" fmla="*/ 438507188 h 694"/>
                <a:gd name="T46" fmla="*/ 2147483646 w 5144"/>
                <a:gd name="T47" fmla="*/ 544353750 h 694"/>
                <a:gd name="T48" fmla="*/ 2147483646 w 5144"/>
                <a:gd name="T49" fmla="*/ 670361563 h 694"/>
                <a:gd name="T50" fmla="*/ 2147483646 w 5144"/>
                <a:gd name="T51" fmla="*/ 806450000 h 694"/>
                <a:gd name="T52" fmla="*/ 2147483646 w 5144"/>
                <a:gd name="T53" fmla="*/ 957659375 h 694"/>
                <a:gd name="T54" fmla="*/ 2147483646 w 5144"/>
                <a:gd name="T55" fmla="*/ 1129030000 h 694"/>
                <a:gd name="T56" fmla="*/ 2147483646 w 5144"/>
                <a:gd name="T57" fmla="*/ 1315521563 h 694"/>
                <a:gd name="T58" fmla="*/ 2147483646 w 5144"/>
                <a:gd name="T59" fmla="*/ 1522174375 h 694"/>
                <a:gd name="T60" fmla="*/ 2147483646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88522E11-AF1B-83CA-A05E-B2AD708E39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6 w 3112"/>
                <a:gd name="T13" fmla="*/ 907256250 h 584"/>
                <a:gd name="T14" fmla="*/ 2147483646 w 3112"/>
                <a:gd name="T15" fmla="*/ 771167813 h 584"/>
                <a:gd name="T16" fmla="*/ 2147483646 w 3112"/>
                <a:gd name="T17" fmla="*/ 640119688 h 584"/>
                <a:gd name="T18" fmla="*/ 2147483646 w 3112"/>
                <a:gd name="T19" fmla="*/ 509071563 h 584"/>
                <a:gd name="T20" fmla="*/ 2147483646 w 3112"/>
                <a:gd name="T21" fmla="*/ 388104063 h 584"/>
                <a:gd name="T22" fmla="*/ 2147483646 w 3112"/>
                <a:gd name="T23" fmla="*/ 272176875 h 584"/>
                <a:gd name="T24" fmla="*/ 2147483646 w 3112"/>
                <a:gd name="T25" fmla="*/ 221773750 h 584"/>
                <a:gd name="T26" fmla="*/ 2147483646 w 3112"/>
                <a:gd name="T27" fmla="*/ 171370625 h 584"/>
                <a:gd name="T28" fmla="*/ 2147483646 w 3112"/>
                <a:gd name="T29" fmla="*/ 131048125 h 584"/>
                <a:gd name="T30" fmla="*/ 2147483646 w 3112"/>
                <a:gd name="T31" fmla="*/ 90725625 h 584"/>
                <a:gd name="T32" fmla="*/ 2147483646 w 3112"/>
                <a:gd name="T33" fmla="*/ 60483750 h 584"/>
                <a:gd name="T34" fmla="*/ 2147483646 w 3112"/>
                <a:gd name="T35" fmla="*/ 35282188 h 584"/>
                <a:gd name="T36" fmla="*/ 2147483646 w 3112"/>
                <a:gd name="T37" fmla="*/ 15120938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:a16="http://schemas.microsoft.com/office/drawing/2014/main" id="{0D239341-F221-3230-49BA-66444158CC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1290320000 h 1192"/>
                <a:gd name="T2" fmla="*/ 2147483646 w 8196"/>
                <a:gd name="T3" fmla="*/ 1436489063 h 1192"/>
                <a:gd name="T4" fmla="*/ 2147483646 w 8196"/>
                <a:gd name="T5" fmla="*/ 1562496875 h 1192"/>
                <a:gd name="T6" fmla="*/ 2147483646 w 8196"/>
                <a:gd name="T7" fmla="*/ 1678424063 h 1192"/>
                <a:gd name="T8" fmla="*/ 2147483646 w 8196"/>
                <a:gd name="T9" fmla="*/ 1769149688 h 1192"/>
                <a:gd name="T10" fmla="*/ 2147483646 w 8196"/>
                <a:gd name="T11" fmla="*/ 1839714063 h 1192"/>
                <a:gd name="T12" fmla="*/ 2147483646 w 8196"/>
                <a:gd name="T13" fmla="*/ 1890117188 h 1192"/>
                <a:gd name="T14" fmla="*/ 2147483646 w 8196"/>
                <a:gd name="T15" fmla="*/ 1920359063 h 1192"/>
                <a:gd name="T16" fmla="*/ 2147483646 w 8196"/>
                <a:gd name="T17" fmla="*/ 1915318750 h 1192"/>
                <a:gd name="T18" fmla="*/ 2147483646 w 8196"/>
                <a:gd name="T19" fmla="*/ 1890117188 h 1192"/>
                <a:gd name="T20" fmla="*/ 2147483646 w 8196"/>
                <a:gd name="T21" fmla="*/ 1829633438 h 1192"/>
                <a:gd name="T22" fmla="*/ 2147483646 w 8196"/>
                <a:gd name="T23" fmla="*/ 1738907813 h 1192"/>
                <a:gd name="T24" fmla="*/ 2147483646 w 8196"/>
                <a:gd name="T25" fmla="*/ 1617940313 h 1192"/>
                <a:gd name="T26" fmla="*/ 2147483646 w 8196"/>
                <a:gd name="T27" fmla="*/ 1456650313 h 1192"/>
                <a:gd name="T28" fmla="*/ 2147483646 w 8196"/>
                <a:gd name="T29" fmla="*/ 1260078125 h 1192"/>
                <a:gd name="T30" fmla="*/ 2147483646 w 8196"/>
                <a:gd name="T31" fmla="*/ 1023183438 h 1192"/>
                <a:gd name="T32" fmla="*/ 2147483646 w 8196"/>
                <a:gd name="T33" fmla="*/ 745966250 h 1192"/>
                <a:gd name="T34" fmla="*/ 2147483646 w 8196"/>
                <a:gd name="T35" fmla="*/ 604837500 h 1192"/>
                <a:gd name="T36" fmla="*/ 2147483646 w 8196"/>
                <a:gd name="T37" fmla="*/ 372983125 h 1192"/>
                <a:gd name="T38" fmla="*/ 2147483646 w 8196"/>
                <a:gd name="T39" fmla="*/ 206652813 h 1192"/>
                <a:gd name="T40" fmla="*/ 2147483646 w 8196"/>
                <a:gd name="T41" fmla="*/ 90725625 h 1192"/>
                <a:gd name="T42" fmla="*/ 2147483646 w 8196"/>
                <a:gd name="T43" fmla="*/ 25201563 h 1192"/>
                <a:gd name="T44" fmla="*/ 2147483646 w 8196"/>
                <a:gd name="T45" fmla="*/ 0 h 1192"/>
                <a:gd name="T46" fmla="*/ 2147483646 w 8196"/>
                <a:gd name="T47" fmla="*/ 10080625 h 1192"/>
                <a:gd name="T48" fmla="*/ 2147483646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1285279688 h 1192"/>
                <a:gd name="T70" fmla="*/ 2147483646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6331651-5B49-BD44-693B-EB332DD0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E8946-F06D-4A75-AB2E-923AA36099FC}" type="datetimeFigureOut">
              <a:rPr lang="en-US"/>
              <a:pPr>
                <a:defRPr/>
              </a:pPr>
              <a:t>3/9/2023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8D281CD-06E4-5EB8-6842-6BDE430B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116CC01-3F47-B070-E5FA-F337E4EF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D6C65-9FBA-41CD-8800-DB70D70B7A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40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05316-3D15-2CD6-8855-5D453567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2A959-3C81-41A7-936C-AA2537878277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D468F-7D89-FE26-AA56-1D305F317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915B9-34B7-9B4C-83D6-CD8211FA9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CE74-7069-4EEA-BD73-A4870DA80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537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6F51F-6B9C-B14A-A6AB-AC5284E71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46A1-AFC6-4A35-9112-79144D86A97B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05FA7-07DE-6F0B-73C7-F074A867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78C21-F071-DA95-C591-77AAE255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5534D-5AD4-4203-AF1C-8AE5C5B3B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721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E07-7339-FE8A-142A-3E8D79B4F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14AB5-DB96-40DE-8087-0F92F57524C3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191C0-7197-FDA7-6B14-A135FC37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A95D0-C89E-B06C-4A5C-6C5F3D24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8E1BF-918F-4FA5-9D81-D44AEC926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138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8ED3F5-8899-DBD3-0528-1E001844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A4262-19A3-46ED-8663-8B5F341371CF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B4E1AB-EAEF-2D36-5203-34DD2F46B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B4EA2D-4799-993F-8DF0-8604BE27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4FFB5-D100-48B9-8A39-243C402D3E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105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8FB2D1-E5B7-5150-33EC-C81BE8A4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045BB-F509-4284-9CA6-AF7E05649841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71612C-565A-4EBB-4604-B1274546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7BD1AD6-6C20-23EF-9099-42AA191F0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2E73-C520-4D11-B725-A8F87940D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248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B90553E-3CE2-7EF9-644E-83C10A38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9101C-1E74-40D4-B158-7D28AF945B9D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BCAD676-A9BE-3BCE-90BA-562C7146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D8E9E89-A06F-6AF4-F3FD-378150236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BB242-B911-4D84-90AB-DABEDFAF6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2BACB-9A27-6015-2883-06C4B0D6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62713-AF11-4B10-A164-418B11F98AB1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DB44A-C7A0-4FE5-663F-6D6E1BFB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32D6-3C22-2BAD-69BF-825BF024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B2513-DF0C-47D6-91E8-AF8F24F24C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163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590BBCE-3241-E085-1586-FE241F91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3B30-346D-458C-9A93-DA6BC6675CD6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669B424-52E0-CD54-5C30-2B40184A6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83DFA76-74AF-CB24-1A26-804C2FC9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D61D6-7AFF-49D1-BC13-1061CE6CD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4972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8ECBB8-EB8D-616E-592B-B452BF7F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32DE-BE4D-4A38-ABDD-98D9CE57F40C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164F99-0025-62A9-7740-405A8D3E0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642F24-CC8B-2640-ECDA-74F8D728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AFEE9-89B5-4C26-8B16-0A3E5B918D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61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E4B667-7179-83C4-B4DC-EDDB4E5D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7C67F-2DCB-454E-9CBE-C3771B34CCD0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A9EE1C-066D-9EFE-0443-10A5CD95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72DBB0-C612-D717-2B68-30C029992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C3AC-7BBB-4141-804C-FE8E82016D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6997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2D6AD-29B6-F667-F40C-C87C30C06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7B832-7EBD-439A-A8BF-9BC471FACA90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3F050-49A4-9F67-FD44-C68D052DF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D9180-B29C-2C6D-CB48-9EF9049E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95A2-BCA8-4837-9163-5929B991FD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91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DD53E-C1F5-64AA-1474-1C9A0F20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82250-47C7-4AA8-89DA-1ECF8C4BAE26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C7BCB-09EF-D6AE-03DC-FCC44093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907D3-1B8F-5F1C-5871-B14F724B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D2358-289D-4FA5-AA76-271335998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40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FB32E-FAFC-1E2A-1CDE-B8D6F916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3A838-6551-4EAC-AAC8-A9D3B4484999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2C023-961C-BF3E-283D-B1315222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D3AA-E752-46C4-CF37-1B4FFC63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CA2BB-BEC8-4B67-9CD4-066AABD165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62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6534" y="1620838"/>
            <a:ext cx="5382684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2417" y="1620838"/>
            <a:ext cx="53848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D6EEB7-21C2-86A1-025E-65566D1A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63627-440E-4AFF-909D-2D1D85982379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5D91FC5-88E3-7112-4B7A-74579550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8FD13A-17B2-1E1C-2434-B3032420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C89A-2499-43CA-B173-320B21CE34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98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AC5096-B769-AE0D-10BC-D5076D9F4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DE9C-763F-4A57-942C-8B1EBD4F5385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EC6C09-659B-89B1-0DDC-2CDCE637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3ACDA3-9CD5-0E6C-388E-97E5BA0B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633B-4362-48BA-95BE-A9F3EC42C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18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9CCB7E-2F64-5C26-1038-7B89AD35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11E3-BF73-4260-BBD4-45B11389255A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A1AE778-5A41-22F7-5C86-CF3509284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77FDE4C-4A57-E723-76ED-06A24382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57EA9-88F0-43F2-97A9-A0552B9E0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61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01142FD-A9C1-17C5-C83B-243A07FD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1FE63-4276-4E21-9FCF-22D98B656C4F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D18190-7C83-E2C1-C261-376059C8C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7FED3B0-93AF-2A17-8A37-C692EDC5D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5B6E7-42CF-4B37-9F6C-17A7A40BA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50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B4C2CD-D5E7-137B-75CB-3995D38B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BAD39-4C81-410A-81BC-21B637388314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43CA9D-0CEE-1378-F28E-D1AFBFCCE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8DEB9F-CA3B-42F3-6A4A-EAF3594B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6754D-4DAE-4131-98FE-E87C1C8C3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00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AA89EF-6D3E-A993-3390-85C456A6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DC00-5839-4C48-B656-0251621628DE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6C581C-83EF-FA56-A9AF-723FFEC4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D4019E-0A1A-D71E-37B5-43AD63A3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3BD23-277D-464C-9C71-6FF58BCDF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16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4AC202-1F83-0C96-C99D-435ECF708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FFE9AC0-7ED1-CB87-B813-2A2E4497E0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7063" y="1620838"/>
            <a:ext cx="109696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C79B7-A977-E779-6EF9-406E7C224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22A5EB-88F5-4285-B426-0150610F7B0B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65614-90BA-0669-03E1-8725CE4E8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188" y="6356350"/>
            <a:ext cx="3857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BB4D4-BCA2-B9FB-D8FE-491C06625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E3ECEE8D-E4DB-4948-81C6-ACA101672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62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otaryMBS_RGB.png">
            <a:extLst>
              <a:ext uri="{FF2B5EF4-FFF2-40B4-BE49-F238E27FC236}">
                <a16:creationId xmlns:a16="http://schemas.microsoft.com/office/drawing/2014/main" id="{12E3BE6B-3439-150C-D92D-55AA969137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5932488"/>
            <a:ext cx="2117725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15CC1CF-BEE1-BAE2-D6F7-4E115406994E}"/>
              </a:ext>
            </a:extLst>
          </p:cNvPr>
          <p:cNvSpPr/>
          <p:nvPr userDrawn="1"/>
        </p:nvSpPr>
        <p:spPr>
          <a:xfrm>
            <a:off x="0" y="1588"/>
            <a:ext cx="12192000" cy="1273175"/>
          </a:xfrm>
          <a:prstGeom prst="rect">
            <a:avLst/>
          </a:prstGeom>
          <a:solidFill>
            <a:srgbClr val="005DA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7709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53DFF026-6BC3-D9FE-127B-80646C3B4A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DDDB78DA-3290-D1F7-BD33-FDCBC785C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3070E-6F9C-5D71-6619-2C573A812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04CAFD-0B34-4F73-88D1-8BB57ADB2EB8}" type="datetimeFigureOut">
              <a:rPr lang="en-US"/>
              <a:pPr>
                <a:defRPr/>
              </a:pPr>
              <a:t>3/9/2023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794B9-8CFA-32E0-9145-482F30C5E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18D2F-CD57-5DAA-6074-72F7398EC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F045D17-97EB-4329-AF9C-C2302AE262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4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E9D48E96-4D0D-C469-B7DA-F8B26D96E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8"/>
            <a:ext cx="12188825" cy="838200"/>
          </a:xfrm>
          <a:prstGeom prst="rect">
            <a:avLst/>
          </a:prstGeom>
          <a:solidFill>
            <a:srgbClr val="043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bg1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FECD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463875" name="Rectangle 3">
            <a:extLst>
              <a:ext uri="{FF2B5EF4-FFF2-40B4-BE49-F238E27FC236}">
                <a16:creationId xmlns:a16="http://schemas.microsoft.com/office/drawing/2014/main" id="{C1337F55-0BEE-6DF3-BD4D-79121AD75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67913"/>
            <a:ext cx="118094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9250" marR="0" lvl="0" indent="-3492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ja-JP" sz="4000" b="1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DEI – DEI Chair </a:t>
            </a:r>
            <a:r>
              <a:rPr kumimoji="0" lang="en-US" altLang="ja-JP" sz="4000" b="1" i="0" u="none" strike="noStrike" kern="1200" cap="none" spc="-6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Larence</a:t>
            </a:r>
            <a:r>
              <a:rPr kumimoji="0" lang="en-US" altLang="ja-JP" sz="4000" b="1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Kirby  “Kirby”</a:t>
            </a:r>
          </a:p>
        </p:txBody>
      </p:sp>
      <p:pic>
        <p:nvPicPr>
          <p:cNvPr id="12292" name="Picture 1">
            <a:extLst>
              <a:ext uri="{FF2B5EF4-FFF2-40B4-BE49-F238E27FC236}">
                <a16:creationId xmlns:a16="http://schemas.microsoft.com/office/drawing/2014/main" id="{B7E35986-710E-8B48-57EA-BA00923DA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5638800"/>
            <a:ext cx="248761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E13B8561-6730-0C81-E179-01D7574A8B6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RI President’s Message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9A1A367-43B6-0C25-02F9-90FE5F9C6B6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1828800" y="1447800"/>
            <a:ext cx="8534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000" b="1">
                <a:solidFill>
                  <a:srgbClr val="003399"/>
                </a:solidFill>
              </a:rPr>
              <a:t>RI President’s Message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000" b="1">
              <a:solidFill>
                <a:srgbClr val="003399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000" b="1">
                <a:solidFill>
                  <a:srgbClr val="003399"/>
                </a:solidFill>
              </a:rPr>
              <a:t>In Rotary, we celebrate </a:t>
            </a:r>
            <a:r>
              <a:rPr lang="en-US" altLang="en-US" sz="3000" b="1">
                <a:solidFill>
                  <a:srgbClr val="FFC000"/>
                </a:solidFill>
              </a:rPr>
              <a:t>DEI</a:t>
            </a:r>
            <a:r>
              <a:rPr lang="en-US" altLang="en-US" sz="3000" b="1">
                <a:solidFill>
                  <a:srgbClr val="003399"/>
                </a:solidFill>
              </a:rPr>
              <a:t>. It does not matter who you are, who you love, how you worship, whether you have a disability, or what culture or country you are from. What matters is that you want to strengthen communities and take action to create lasting change.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000" i="1">
                <a:solidFill>
                  <a:srgbClr val="003399"/>
                </a:solidFill>
              </a:rPr>
              <a:t>- Jennifer Jones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000" b="1">
              <a:solidFill>
                <a:srgbClr val="003399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000" b="1" i="1">
              <a:solidFill>
                <a:srgbClr val="FFC00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/>
              <a:t>                                                                   </a:t>
            </a:r>
          </a:p>
        </p:txBody>
      </p:sp>
      <p:pic>
        <p:nvPicPr>
          <p:cNvPr id="29700" name="Picture 4" descr="Logo&#10;&#10;Description automatically generated with low confidence">
            <a:extLst>
              <a:ext uri="{FF2B5EF4-FFF2-40B4-BE49-F238E27FC236}">
                <a16:creationId xmlns:a16="http://schemas.microsoft.com/office/drawing/2014/main" id="{FA49A48F-9227-11C4-018C-53CEAB812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19650"/>
            <a:ext cx="259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7">
            <a:extLst>
              <a:ext uri="{FF2B5EF4-FFF2-40B4-BE49-F238E27FC236}">
                <a16:creationId xmlns:a16="http://schemas.microsoft.com/office/drawing/2014/main" id="{EF6B1D33-3EEA-75A7-9FFC-69F4EA511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64415444-1B38-EABE-0F31-FE9EF74B348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i="1">
                <a:solidFill>
                  <a:srgbClr val="FFC000"/>
                </a:solidFill>
              </a:rPr>
              <a:t>Way Ahead 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B6D41-B09C-9B71-4F3F-78CC06E5DA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8534400" cy="457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Review your club’s knowledge, documentation, and commitment on DEI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200" b="1" dirty="0">
              <a:solidFill>
                <a:srgbClr val="0033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Learn about underrepresented groups in your community, invite speakers, follow on social media 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200" b="1" dirty="0">
              <a:solidFill>
                <a:srgbClr val="0033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Understand DEI as positive and not an intrusive aspect of club life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100" b="1" dirty="0">
              <a:solidFill>
                <a:srgbClr val="0033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i="1" dirty="0">
                <a:solidFill>
                  <a:srgbClr val="FFC000"/>
                </a:solidFill>
              </a:rPr>
              <a:t>Your Thoughts</a:t>
            </a:r>
            <a:endParaRPr lang="en-US" sz="3000" b="1" dirty="0">
              <a:solidFill>
                <a:srgbClr val="00339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800" b="1" i="1" dirty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/>
              <a:t>                                                                   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049457CF-D991-F1A7-D7FA-3F90158FB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743450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7">
            <a:extLst>
              <a:ext uri="{FF2B5EF4-FFF2-40B4-BE49-F238E27FC236}">
                <a16:creationId xmlns:a16="http://schemas.microsoft.com/office/drawing/2014/main" id="{3B71B758-2C06-449D-1168-5AE70E4AD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9B1EF06-0EC5-6EE2-8FEF-AECD125638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Diversity, Equity, and Inclusion (DEI)</a:t>
            </a:r>
            <a:br>
              <a:rPr lang="en-US" altLang="en-US" sz="4000"/>
            </a:br>
            <a:br>
              <a:rPr lang="en-US" altLang="en-US" sz="4000"/>
            </a:br>
            <a:endParaRPr lang="en-US" altLang="en-US" sz="4000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3484F1C5-3DA5-B09D-9584-DD42193EC2F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1828800" y="1447800"/>
            <a:ext cx="8534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003399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3600" b="1">
              <a:solidFill>
                <a:srgbClr val="003399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600" b="1">
                <a:solidFill>
                  <a:srgbClr val="003399"/>
                </a:solidFill>
              </a:rPr>
              <a:t> A diverse mix of voices leads to better discussions, decisions, and outcomes for everyone.</a:t>
            </a:r>
            <a:br>
              <a:rPr lang="en-US" altLang="en-US" sz="3600">
                <a:solidFill>
                  <a:srgbClr val="003399"/>
                </a:solidFill>
              </a:rPr>
            </a:br>
            <a:r>
              <a:rPr lang="en-US" altLang="en-US" sz="3600" b="1">
                <a:solidFill>
                  <a:srgbClr val="003399"/>
                </a:solidFill>
              </a:rPr>
              <a:t>~ </a:t>
            </a:r>
            <a:r>
              <a:rPr lang="en-US" altLang="en-US" sz="3600" i="1">
                <a:solidFill>
                  <a:srgbClr val="003399"/>
                </a:solidFill>
              </a:rPr>
              <a:t>Sundar Pichai, CEO Google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/>
              <a:t>                                                                   </a:t>
            </a:r>
          </a:p>
        </p:txBody>
      </p:sp>
      <p:pic>
        <p:nvPicPr>
          <p:cNvPr id="3379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9A1F98D5-6B18-1C66-0798-E0E613A89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1323975"/>
            <a:ext cx="3192463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7">
            <a:extLst>
              <a:ext uri="{FF2B5EF4-FFF2-40B4-BE49-F238E27FC236}">
                <a16:creationId xmlns:a16="http://schemas.microsoft.com/office/drawing/2014/main" id="{316F5FD2-8793-DEC6-021E-8881BA925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>
            <a:extLst>
              <a:ext uri="{FF2B5EF4-FFF2-40B4-BE49-F238E27FC236}">
                <a16:creationId xmlns:a16="http://schemas.microsoft.com/office/drawing/2014/main" id="{13126F9B-6E77-9F82-907A-C3A61C1A4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838200"/>
            <a:ext cx="12188825" cy="2057400"/>
          </a:xfrm>
          <a:prstGeom prst="rect">
            <a:avLst/>
          </a:prstGeom>
          <a:solidFill>
            <a:srgbClr val="04367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EBC1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35843" name="Picture 1">
            <a:extLst>
              <a:ext uri="{FF2B5EF4-FFF2-40B4-BE49-F238E27FC236}">
                <a16:creationId xmlns:a16="http://schemas.microsoft.com/office/drawing/2014/main" id="{EFE3367B-7923-4D2B-97B2-49A6A174A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55626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2">
            <a:extLst>
              <a:ext uri="{FF2B5EF4-FFF2-40B4-BE49-F238E27FC236}">
                <a16:creationId xmlns:a16="http://schemas.microsoft.com/office/drawing/2014/main" id="{526E7D70-DE2E-9D69-CB66-86484B9BA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937F70BD-E0E2-41FB-D9A0-D1D292DD4C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457200"/>
            <a:ext cx="7772400" cy="3429000"/>
          </a:xfrm>
          <a:prstGeom prst="rect">
            <a:avLst/>
          </a:prstGeo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br>
              <a:rPr lang="en-US" altLang="en-US" sz="4800"/>
            </a:br>
            <a:br>
              <a:rPr lang="en-US" altLang="en-US" sz="4800"/>
            </a:br>
            <a:br>
              <a:rPr lang="en-US" altLang="en-US" sz="4800"/>
            </a:br>
            <a:br>
              <a:rPr lang="en-US" altLang="en-US" sz="4800"/>
            </a:br>
            <a:br>
              <a:rPr lang="en-US" altLang="en-US" sz="4800"/>
            </a:br>
            <a:br>
              <a:rPr lang="en-US" altLang="en-US" sz="4800"/>
            </a:br>
            <a:r>
              <a:rPr lang="en-US" altLang="en-US" sz="5400">
                <a:solidFill>
                  <a:srgbClr val="FFC000"/>
                </a:solidFill>
              </a:rPr>
              <a:t>Diversity, Equity, and Inclusion (DEI): </a:t>
            </a:r>
            <a:br>
              <a:rPr lang="en-US" altLang="en-US" sz="5400">
                <a:solidFill>
                  <a:srgbClr val="FFC000"/>
                </a:solidFill>
              </a:rPr>
            </a:br>
            <a:r>
              <a:rPr lang="en-US" altLang="en-US" sz="5400" i="1">
                <a:solidFill>
                  <a:schemeClr val="bg1"/>
                </a:solidFill>
              </a:rPr>
              <a:t>Let’s Take a Look</a:t>
            </a:r>
            <a:r>
              <a:rPr lang="en-US" altLang="en-US" sz="5400" i="1">
                <a:solidFill>
                  <a:srgbClr val="FFC000"/>
                </a:solidFill>
              </a:rPr>
              <a:t> </a:t>
            </a:r>
            <a:br>
              <a:rPr lang="en-US" altLang="en-US" sz="4800"/>
            </a:br>
            <a:r>
              <a:rPr lang="en-US" altLang="en-US" sz="40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35C55-3313-D60C-2A12-C0BD25536166}"/>
              </a:ext>
            </a:extLst>
          </p:cNvPr>
          <p:cNvSpPr txBox="1"/>
          <p:nvPr/>
        </p:nvSpPr>
        <p:spPr>
          <a:xfrm>
            <a:off x="2209800" y="3810000"/>
            <a:ext cx="5715000" cy="4416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Dr. Larence Kirby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Chair, District 7630 DEI Committee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Arial" panose="020B0604020202020204" pitchFamily="34" charset="0"/>
              </a:rPr>
              <a:t>Dover Capital City Rotary 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316" name="Picture 7">
            <a:extLst>
              <a:ext uri="{FF2B5EF4-FFF2-40B4-BE49-F238E27FC236}">
                <a16:creationId xmlns:a16="http://schemas.microsoft.com/office/drawing/2014/main" id="{7CDC1A87-4FA1-F396-4470-8CAD8062B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42672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130C4EE-3F06-1555-E7C5-8AB2416533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Diversity, Equity, and Inclusion (DEI)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A37234B-6D36-EF6C-5CF8-086910A2F8CF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1828800" y="1600200"/>
            <a:ext cx="8534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>
                <a:solidFill>
                  <a:srgbClr val="7030A0"/>
                </a:solidFill>
              </a:rPr>
              <a:t>  </a:t>
            </a:r>
            <a:r>
              <a:rPr lang="en-US" altLang="en-US" sz="4000" b="1" i="1">
                <a:solidFill>
                  <a:srgbClr val="003399"/>
                </a:solidFill>
              </a:rPr>
              <a:t>What the Diversity, Equity, and        Inclusion briefing is not!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4000" b="1" i="1">
              <a:solidFill>
                <a:srgbClr val="003399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C000"/>
                </a:solidFill>
              </a:rPr>
              <a:t>   </a:t>
            </a:r>
            <a:r>
              <a:rPr lang="en-US" altLang="en-US" sz="3000">
                <a:solidFill>
                  <a:srgbClr val="FFC000"/>
                </a:solidFill>
              </a:rPr>
              <a:t>Forced rules about what a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>
                <a:solidFill>
                  <a:srgbClr val="FFC000"/>
                </a:solidFill>
              </a:rPr>
              <a:t>    club will do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/>
              <a:t>                                                                   </a:t>
            </a:r>
          </a:p>
        </p:txBody>
      </p:sp>
      <p:pic>
        <p:nvPicPr>
          <p:cNvPr id="15364" name="Picture 5" descr="A picture containing subway&#10;&#10;Description automatically generated">
            <a:extLst>
              <a:ext uri="{FF2B5EF4-FFF2-40B4-BE49-F238E27FC236}">
                <a16:creationId xmlns:a16="http://schemas.microsoft.com/office/drawing/2014/main" id="{AC4CB16C-07A7-DF4B-2B65-336DC7BAC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000500"/>
            <a:ext cx="37782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>
            <a:extLst>
              <a:ext uri="{FF2B5EF4-FFF2-40B4-BE49-F238E27FC236}">
                <a16:creationId xmlns:a16="http://schemas.microsoft.com/office/drawing/2014/main" id="{9751A422-67E6-4F57-96BE-6A20425B5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062EADD9-52FB-4DF5-C0D5-C81853C673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Diversity, Equity, and Inclusion (DEI)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289209AB-1C0C-29E6-F581-4D5CEA6D2A0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1828800" y="1600200"/>
            <a:ext cx="8534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>
                <a:solidFill>
                  <a:srgbClr val="7030A0"/>
                </a:solidFill>
              </a:rPr>
              <a:t>  </a:t>
            </a:r>
            <a:r>
              <a:rPr lang="en-US" altLang="en-US" sz="4000" b="1" i="1">
                <a:solidFill>
                  <a:srgbClr val="003399"/>
                </a:solidFill>
              </a:rPr>
              <a:t>What Diversity, Equity, and Inclusion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 i="1">
                <a:solidFill>
                  <a:srgbClr val="003399"/>
                </a:solidFill>
              </a:rPr>
              <a:t>      briefing is!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4000" b="1" i="1">
              <a:solidFill>
                <a:srgbClr val="003399"/>
              </a:solidFill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C000"/>
                </a:solidFill>
              </a:rPr>
              <a:t>    </a:t>
            </a:r>
            <a:r>
              <a:rPr lang="en-US" altLang="en-US" sz="3000">
                <a:solidFill>
                  <a:srgbClr val="FFC000"/>
                </a:solidFill>
              </a:rPr>
              <a:t>Opportunity to learn and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3000">
                <a:solidFill>
                  <a:srgbClr val="FFC000"/>
                </a:solidFill>
              </a:rPr>
              <a:t>     expand club knowledge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/>
              <a:t>                                                                   </a:t>
            </a:r>
          </a:p>
        </p:txBody>
      </p:sp>
      <p:pic>
        <p:nvPicPr>
          <p:cNvPr id="17412" name="Picture 6">
            <a:extLst>
              <a:ext uri="{FF2B5EF4-FFF2-40B4-BE49-F238E27FC236}">
                <a16:creationId xmlns:a16="http://schemas.microsoft.com/office/drawing/2014/main" id="{AA4025F4-6FCB-0497-49C6-D679428E3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886200"/>
            <a:ext cx="37782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>
            <a:extLst>
              <a:ext uri="{FF2B5EF4-FFF2-40B4-BE49-F238E27FC236}">
                <a16:creationId xmlns:a16="http://schemas.microsoft.com/office/drawing/2014/main" id="{A3A1C45A-0315-9899-F77F-348B7D288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C0ECA6F-48AE-33EB-1BAE-F80AA2B49B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Diversity, Equity, and Inclusion (DEI)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599DE-FDFE-4C73-0606-9EFFD5FD85F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284288"/>
            <a:ext cx="8534400" cy="4735512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600" b="1" dirty="0">
                <a:solidFill>
                  <a:srgbClr val="FFC000"/>
                </a:solidFill>
              </a:rPr>
              <a:t>Overview</a:t>
            </a:r>
            <a:r>
              <a:rPr lang="en-US" sz="4000" b="1" dirty="0">
                <a:solidFill>
                  <a:srgbClr val="FFC000"/>
                </a:solidFill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District DEI Vision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Diversity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Equity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Inclusion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RI President’s Message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i="1" dirty="0">
                <a:solidFill>
                  <a:srgbClr val="FFC000"/>
                </a:solidFill>
              </a:rPr>
              <a:t>Way Ahead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/>
              <a:t>                                                                   </a:t>
            </a:r>
          </a:p>
        </p:txBody>
      </p:sp>
      <p:pic>
        <p:nvPicPr>
          <p:cNvPr id="19460" name="Picture 7">
            <a:extLst>
              <a:ext uri="{FF2B5EF4-FFF2-40B4-BE49-F238E27FC236}">
                <a16:creationId xmlns:a16="http://schemas.microsoft.com/office/drawing/2014/main" id="{C0AF0A21-FBF4-AEDE-56C0-ED90B9DCE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730DFCF-5992-EE3A-DC06-267388E734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Diversity, Equity, and Inclusion (DEI)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EDCDF0F6-D941-213D-B7FB-C054BEEAED7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1828800" y="2286000"/>
            <a:ext cx="8534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4000" b="1">
                <a:solidFill>
                  <a:srgbClr val="7030A0"/>
                </a:solidFill>
              </a:rPr>
              <a:t>  </a:t>
            </a:r>
            <a:r>
              <a:rPr lang="en-US" altLang="en-US" sz="4000" b="1">
                <a:solidFill>
                  <a:srgbClr val="003399"/>
                </a:solidFill>
              </a:rPr>
              <a:t>District DEI Vision:                                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1200">
              <a:solidFill>
                <a:srgbClr val="003399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3700">
                <a:solidFill>
                  <a:srgbClr val="003399"/>
                </a:solidFill>
              </a:rPr>
              <a:t>  To introduce its </a:t>
            </a:r>
            <a:r>
              <a:rPr lang="en-US" altLang="en-US" sz="3700">
                <a:solidFill>
                  <a:srgbClr val="FFC000"/>
                </a:solidFill>
              </a:rPr>
              <a:t>Clubs </a:t>
            </a:r>
            <a:r>
              <a:rPr lang="en-US" altLang="en-US" sz="3700">
                <a:solidFill>
                  <a:srgbClr val="003399"/>
                </a:solidFill>
              </a:rPr>
              <a:t>to the concept of DEI, to start a dialog on the importance of our </a:t>
            </a:r>
            <a:r>
              <a:rPr lang="en-US" altLang="en-US" sz="3700">
                <a:solidFill>
                  <a:srgbClr val="FFC000"/>
                </a:solidFill>
              </a:rPr>
              <a:t>Clubs</a:t>
            </a:r>
            <a:r>
              <a:rPr lang="en-US" altLang="en-US" sz="3700">
                <a:solidFill>
                  <a:srgbClr val="003399"/>
                </a:solidFill>
              </a:rPr>
              <a:t> to be inclusive, and to reflect the makeup of each </a:t>
            </a:r>
            <a:r>
              <a:rPr lang="en-US" altLang="en-US" sz="3700">
                <a:solidFill>
                  <a:srgbClr val="FFC000"/>
                </a:solidFill>
              </a:rPr>
              <a:t>Club’s</a:t>
            </a:r>
            <a:r>
              <a:rPr lang="en-US" altLang="en-US" sz="3700">
                <a:solidFill>
                  <a:srgbClr val="003399"/>
                </a:solidFill>
              </a:rPr>
              <a:t> community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>
              <a:solidFill>
                <a:srgbClr val="7030A0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000" b="1"/>
              <a:t>                                                                   </a:t>
            </a:r>
          </a:p>
        </p:txBody>
      </p:sp>
      <p:pic>
        <p:nvPicPr>
          <p:cNvPr id="21508" name="Picture 5" descr="A pair of sunglasses on a table&#10;&#10;Description automatically generated with medium confidence">
            <a:extLst>
              <a:ext uri="{FF2B5EF4-FFF2-40B4-BE49-F238E27FC236}">
                <a16:creationId xmlns:a16="http://schemas.microsoft.com/office/drawing/2014/main" id="{A17DD155-6331-2A3C-195A-6A34AFB93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447800"/>
            <a:ext cx="22955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>
            <a:extLst>
              <a:ext uri="{FF2B5EF4-FFF2-40B4-BE49-F238E27FC236}">
                <a16:creationId xmlns:a16="http://schemas.microsoft.com/office/drawing/2014/main" id="{1BBACB9D-2308-1AE0-0F45-A6A9E0937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587DB06-22B7-E4A2-7D8F-F9B8787CD4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Diversity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B33B4-F658-A07C-4152-DD8B975401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8534400" cy="457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Diversity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000" b="1" i="1" dirty="0">
                <a:solidFill>
                  <a:srgbClr val="FFC000"/>
                </a:solidFill>
              </a:rPr>
              <a:t>Presence</a:t>
            </a:r>
            <a:r>
              <a:rPr lang="en-US" sz="3000" b="1" dirty="0">
                <a:solidFill>
                  <a:srgbClr val="003399"/>
                </a:solidFill>
              </a:rPr>
              <a:t> of differences that may include race, gender, religion, sexual orientation, ethnicity, nationality, socioeconomic status, language, (dis)ability, age, religious commitment, or political perspective. Includes populations that, have been, and remain underrepresented and / or marginalized in the broader society.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/>
              <a:t>                                                                   </a:t>
            </a:r>
          </a:p>
        </p:txBody>
      </p:sp>
      <p:pic>
        <p:nvPicPr>
          <p:cNvPr id="23556" name="Picture 5" descr="A group of people in different poses&#10;&#10;Description automatically generated with low confidence">
            <a:extLst>
              <a:ext uri="{FF2B5EF4-FFF2-40B4-BE49-F238E27FC236}">
                <a16:creationId xmlns:a16="http://schemas.microsoft.com/office/drawing/2014/main" id="{170EB8B2-1602-24FE-58B0-A7D7F3969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675" y="5240338"/>
            <a:ext cx="2447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7">
            <a:extLst>
              <a:ext uri="{FF2B5EF4-FFF2-40B4-BE49-F238E27FC236}">
                <a16:creationId xmlns:a16="http://schemas.microsoft.com/office/drawing/2014/main" id="{FAF07221-0D86-DE18-1295-FB65E134C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0928108-D695-50A9-A304-A5806CB433F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Equity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98372-00DE-6664-8255-26009947FE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8534400" cy="457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Equity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000" b="1" i="1" dirty="0">
                <a:solidFill>
                  <a:srgbClr val="FFC000"/>
                </a:solidFill>
              </a:rPr>
              <a:t>Promoting</a:t>
            </a:r>
            <a:r>
              <a:rPr lang="en-US" sz="3000" b="1" dirty="0">
                <a:solidFill>
                  <a:srgbClr val="003399"/>
                </a:solidFill>
              </a:rPr>
              <a:t> justice, impartiality, and fairness with the procedures, processes, and distribution of resources by institutions or systems. Tackling equity issues requires an understanding of the root causes of outcome disparities within our society. 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/>
              <a:t>                                                                   </a:t>
            </a:r>
          </a:p>
        </p:txBody>
      </p:sp>
      <p:pic>
        <p:nvPicPr>
          <p:cNvPr id="25604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331B6BFB-0345-2B4C-5BBB-8C36E0078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50" y="4572000"/>
            <a:ext cx="35496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7">
            <a:extLst>
              <a:ext uri="{FF2B5EF4-FFF2-40B4-BE49-F238E27FC236}">
                <a16:creationId xmlns:a16="http://schemas.microsoft.com/office/drawing/2014/main" id="{BAF1A24C-AF08-B528-5A6E-D061FAE18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2531F56F-BFC3-45A6-3877-A44373C292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963863" y="457200"/>
            <a:ext cx="77041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C000"/>
                </a:solidFill>
              </a:rPr>
              <a:t>Inclusion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871A7-199D-F8EA-7A01-0AAAF59E98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8534400" cy="457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3000" b="1" dirty="0">
                <a:solidFill>
                  <a:srgbClr val="003399"/>
                </a:solidFill>
              </a:rPr>
              <a:t>Inclusion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000" b="1" i="1" dirty="0">
                <a:solidFill>
                  <a:srgbClr val="FFC000"/>
                </a:solidFill>
              </a:rPr>
              <a:t>Outcome</a:t>
            </a:r>
            <a:r>
              <a:rPr lang="en-US" sz="3000" b="1" dirty="0">
                <a:solidFill>
                  <a:srgbClr val="003399"/>
                </a:solidFill>
              </a:rPr>
              <a:t> to ensure that diverse individuals actually feel and / or are welcomed. Outcomes </a:t>
            </a:r>
            <a:r>
              <a:rPr lang="en-US" sz="3000" b="1" dirty="0">
                <a:solidFill>
                  <a:srgbClr val="FFC000"/>
                </a:solidFill>
              </a:rPr>
              <a:t>are met </a:t>
            </a:r>
            <a:r>
              <a:rPr lang="en-US" sz="3000" b="1" dirty="0">
                <a:solidFill>
                  <a:srgbClr val="003399"/>
                </a:solidFill>
              </a:rPr>
              <a:t>when you, your institution, and your program are </a:t>
            </a:r>
            <a:r>
              <a:rPr lang="en-US" sz="3000" i="1" dirty="0">
                <a:solidFill>
                  <a:srgbClr val="003399"/>
                </a:solidFill>
              </a:rPr>
              <a:t>truly</a:t>
            </a:r>
            <a:r>
              <a:rPr lang="en-US" sz="3000" b="1" dirty="0">
                <a:solidFill>
                  <a:srgbClr val="003399"/>
                </a:solidFill>
              </a:rPr>
              <a:t> inviting to all. Ask are diverse individuals are able to fully participate in decision-making processes and development opportunities within an                                 organization or group?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dirty="0">
              <a:solidFill>
                <a:srgbClr val="7030A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/>
              <a:t>                                                                   </a:t>
            </a:r>
          </a:p>
        </p:txBody>
      </p:sp>
      <p:pic>
        <p:nvPicPr>
          <p:cNvPr id="27652" name="Picture 5" descr="A dog sleeping on a bed&#10;&#10;Description automatically generated with medium confidence">
            <a:extLst>
              <a:ext uri="{FF2B5EF4-FFF2-40B4-BE49-F238E27FC236}">
                <a16:creationId xmlns:a16="http://schemas.microsoft.com/office/drawing/2014/main" id="{79F713C8-D7EB-299F-0C1C-7269B392F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029200"/>
            <a:ext cx="27051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>
            <a:extLst>
              <a:ext uri="{FF2B5EF4-FFF2-40B4-BE49-F238E27FC236}">
                <a16:creationId xmlns:a16="http://schemas.microsoft.com/office/drawing/2014/main" id="{1743BE34-7AC4-5306-731C-2CE4C61E4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248761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506</Words>
  <Application>Microsoft Office PowerPoint</Application>
  <PresentationFormat>Widescreen</PresentationFormat>
  <Paragraphs>118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Corbel</vt:lpstr>
      <vt:lpstr>Franklin Gothic Book</vt:lpstr>
      <vt:lpstr>Franklin Gothic Medium</vt:lpstr>
      <vt:lpstr>1_Office Theme</vt:lpstr>
      <vt:lpstr>2_Custom Design</vt:lpstr>
      <vt:lpstr>4_Office Theme</vt:lpstr>
      <vt:lpstr>PowerPoint Presentation</vt:lpstr>
      <vt:lpstr>      Diversity, Equity, and Inclusion (DEI):  Let’s Take a Look   </vt:lpstr>
      <vt:lpstr>Diversity, Equity, and Inclusion (DEI) </vt:lpstr>
      <vt:lpstr>Diversity, Equity, and Inclusion (DEI) </vt:lpstr>
      <vt:lpstr>Diversity, Equity, and Inclusion (DEI) </vt:lpstr>
      <vt:lpstr>Diversity, Equity, and Inclusion (DEI) </vt:lpstr>
      <vt:lpstr>Diversity </vt:lpstr>
      <vt:lpstr>Equity </vt:lpstr>
      <vt:lpstr>Inclusion  </vt:lpstr>
      <vt:lpstr>RI President’s Message  </vt:lpstr>
      <vt:lpstr>Way Ahead   </vt:lpstr>
      <vt:lpstr>Diversity, Equity, and Inclusion (DEI)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Dawkins</dc:creator>
  <cp:lastModifiedBy>Hugh Dawkins</cp:lastModifiedBy>
  <cp:revision>1</cp:revision>
  <dcterms:created xsi:type="dcterms:W3CDTF">2023-03-09T11:30:05Z</dcterms:created>
  <dcterms:modified xsi:type="dcterms:W3CDTF">2023-03-09T11:32:38Z</dcterms:modified>
</cp:coreProperties>
</file>